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8" r:id="rId3"/>
    <p:sldId id="321" r:id="rId4"/>
    <p:sldId id="324" r:id="rId5"/>
    <p:sldId id="325" r:id="rId6"/>
    <p:sldId id="322" r:id="rId7"/>
    <p:sldId id="340" r:id="rId8"/>
    <p:sldId id="363" r:id="rId9"/>
    <p:sldId id="323" r:id="rId10"/>
    <p:sldId id="357" r:id="rId11"/>
    <p:sldId id="326" r:id="rId12"/>
    <p:sldId id="327" r:id="rId13"/>
    <p:sldId id="328" r:id="rId14"/>
    <p:sldId id="330" r:id="rId15"/>
    <p:sldId id="331" r:id="rId16"/>
    <p:sldId id="332" r:id="rId17"/>
    <p:sldId id="333" r:id="rId18"/>
    <p:sldId id="334" r:id="rId19"/>
    <p:sldId id="335" r:id="rId20"/>
    <p:sldId id="371" r:id="rId21"/>
    <p:sldId id="367" r:id="rId22"/>
    <p:sldId id="364" r:id="rId23"/>
    <p:sldId id="339" r:id="rId24"/>
    <p:sldId id="372" r:id="rId25"/>
    <p:sldId id="358" r:id="rId26"/>
    <p:sldId id="373" r:id="rId27"/>
    <p:sldId id="355" r:id="rId28"/>
    <p:sldId id="374" r:id="rId29"/>
    <p:sldId id="370" r:id="rId30"/>
    <p:sldId id="336" r:id="rId31"/>
    <p:sldId id="337" r:id="rId32"/>
    <p:sldId id="338" r:id="rId33"/>
    <p:sldId id="399" r:id="rId34"/>
    <p:sldId id="343" r:id="rId35"/>
    <p:sldId id="368" r:id="rId36"/>
    <p:sldId id="344" r:id="rId37"/>
    <p:sldId id="366" r:id="rId38"/>
    <p:sldId id="369" r:id="rId39"/>
    <p:sldId id="365" r:id="rId40"/>
    <p:sldId id="342" r:id="rId41"/>
    <p:sldId id="345" r:id="rId42"/>
    <p:sldId id="359" r:id="rId43"/>
    <p:sldId id="398" r:id="rId44"/>
    <p:sldId id="401" r:id="rId45"/>
    <p:sldId id="402" r:id="rId46"/>
    <p:sldId id="403" r:id="rId47"/>
    <p:sldId id="400" r:id="rId48"/>
    <p:sldId id="404" r:id="rId49"/>
    <p:sldId id="360" r:id="rId50"/>
    <p:sldId id="347" r:id="rId51"/>
    <p:sldId id="348" r:id="rId52"/>
    <p:sldId id="379" r:id="rId53"/>
    <p:sldId id="350" r:id="rId54"/>
    <p:sldId id="380" r:id="rId55"/>
    <p:sldId id="381" r:id="rId56"/>
    <p:sldId id="382" r:id="rId57"/>
    <p:sldId id="383" r:id="rId58"/>
    <p:sldId id="384" r:id="rId59"/>
    <p:sldId id="378" r:id="rId60"/>
    <p:sldId id="385" r:id="rId61"/>
    <p:sldId id="351" r:id="rId62"/>
    <p:sldId id="386" r:id="rId63"/>
    <p:sldId id="387" r:id="rId64"/>
    <p:sldId id="389" r:id="rId65"/>
    <p:sldId id="352" r:id="rId66"/>
    <p:sldId id="395" r:id="rId67"/>
    <p:sldId id="396" r:id="rId68"/>
    <p:sldId id="391" r:id="rId69"/>
    <p:sldId id="390" r:id="rId70"/>
    <p:sldId id="392" r:id="rId71"/>
    <p:sldId id="393" r:id="rId72"/>
    <p:sldId id="394" r:id="rId73"/>
    <p:sldId id="354" r:id="rId74"/>
    <p:sldId id="361" r:id="rId75"/>
    <p:sldId id="375" r:id="rId76"/>
    <p:sldId id="376" r:id="rId77"/>
    <p:sldId id="377" r:id="rId78"/>
    <p:sldId id="397" r:id="rId79"/>
    <p:sldId id="40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22"/>
            <p14:sldId id="340"/>
            <p14:sldId id="363"/>
            <p14:sldId id="323"/>
            <p14:sldId id="357"/>
          </p14:sldIdLst>
        </p14:section>
        <p14:section name="Substation Configurations" id="{E92DC29E-6916-4D1A-BCBE-449DC4A35AC9}">
          <p14:sldIdLst>
            <p14:sldId id="326"/>
            <p14:sldId id="327"/>
            <p14:sldId id="328"/>
            <p14:sldId id="330"/>
            <p14:sldId id="331"/>
            <p14:sldId id="332"/>
            <p14:sldId id="333"/>
            <p14:sldId id="334"/>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varScale="1">
        <p:scale>
          <a:sx n="71" d="100"/>
          <a:sy n="71" d="100"/>
        </p:scale>
        <p:origin x="-1116" y="-90"/>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t>
        <a:bodyPr/>
        <a:lstStyle/>
        <a:p>
          <a:endParaRPr lang="en-US"/>
        </a:p>
      </dgm:t>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t>
        <a:bodyPr/>
        <a:lstStyle/>
        <a:p>
          <a:endParaRPr lang="en-US"/>
        </a:p>
      </dgm:t>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t>
        <a:bodyPr/>
        <a:lstStyle/>
        <a:p>
          <a:endParaRPr lang="en-US"/>
        </a:p>
      </dgm:t>
    </dgm:pt>
    <dgm:pt modelId="{39DD7226-78CE-4752-801C-775952FBB2A3}" type="pres">
      <dgm:prSet presAssocID="{EAC392F3-D1A8-46FA-9388-64E777328F5B}" presName="aSpace" presStyleCnt="0"/>
      <dgm:spPr/>
    </dgm:pt>
  </dgm:ptLst>
  <dgm:cxnLst>
    <dgm:cxn modelId="{C560F83E-A36E-463E-B3DF-10BB4BD5235A}" type="presOf" srcId="{EAC392F3-D1A8-46FA-9388-64E777328F5B}" destId="{F52C3B67-82A1-4D16-938D-8C1C21F5ACE9}" srcOrd="0" destOrd="0" presId="urn:microsoft.com/office/officeart/2005/8/layout/pyramid2"/>
    <dgm:cxn modelId="{6307CE99-EB5E-41F7-9EB6-910C70F98E13}" type="presOf" srcId="{5EE9C1E7-FBB8-4C72-86B9-AAF39807A642}" destId="{A588D572-84CD-4081-B747-CA26CB622F99}" srcOrd="0" destOrd="0" presId="urn:microsoft.com/office/officeart/2005/8/layout/pyramid2"/>
    <dgm:cxn modelId="{C55F7062-2184-4164-A5D1-11EB78667A99}" type="presOf" srcId="{356E647C-CD9B-476B-A1F6-7E6ABD92F56B}" destId="{B9B7C980-D1E5-4471-BCBE-5882453B53B6}" srcOrd="0" destOrd="0" presId="urn:microsoft.com/office/officeart/2005/8/layout/pyramid2"/>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89F43E05-50DC-42AC-9913-4E7270C7AFC0}" type="presOf" srcId="{E309336A-C953-44BF-9B51-8F2CB0B12ED2}" destId="{2582A607-B1A5-4618-B3F5-1F63FC3D64A0}" srcOrd="0" destOrd="0" presId="urn:microsoft.com/office/officeart/2005/8/layout/pyramid2"/>
    <dgm:cxn modelId="{0ED2DDCF-7392-4D17-991E-40F4C7E95361}" srcId="{5EE9C1E7-FBB8-4C72-86B9-AAF39807A642}" destId="{EAC392F3-D1A8-46FA-9388-64E777328F5B}" srcOrd="4" destOrd="0" parTransId="{28CC4EDD-AF25-482D-8D13-74110C594119}" sibTransId="{2E6A7D40-BEC1-401B-A302-7CDA5E27E115}"/>
    <dgm:cxn modelId="{37F58E99-3FFC-4759-97F1-0E691C71CB65}" type="presOf" srcId="{B9410AE2-1D16-4735-B231-2034352C800C}" destId="{F1F00D06-C9C6-4B42-B65E-415A67D544E2}"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AE0AD70E-DA6D-422E-97DA-FB7A7F70CE47}" type="presOf" srcId="{B40448BE-D76D-4DF5-AD03-4D1B617B0A93}" destId="{7B606E8B-FB0F-412C-B412-1124BF205C3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11/21/2011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11/21/2011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configurations</a:t>
            </a:r>
            <a:endParaRPr lang="en-US" sz="3600" dirty="0"/>
          </a:p>
        </p:txBody>
      </p:sp>
      <p:sp>
        <p:nvSpPr>
          <p:cNvPr id="3" name="Content Placeholder 2"/>
          <p:cNvSpPr>
            <a:spLocks noGrp="1"/>
          </p:cNvSpPr>
          <p:nvPr>
            <p:ph idx="1"/>
          </p:nvPr>
        </p:nvSpPr>
        <p:spPr/>
        <p:txBody>
          <a:bodyPr>
            <a:normAutofit fontScale="92500" lnSpcReduction="20000"/>
          </a:bodyPr>
          <a:lstStyle/>
          <a:p>
            <a:pPr algn="just"/>
            <a:r>
              <a:rPr lang="en-US" sz="2400" dirty="0" smtClean="0"/>
              <a:t>Various factors affect the reliability of a substation/switchyard, one </a:t>
            </a:r>
            <a:r>
              <a:rPr lang="en-US" sz="2400" dirty="0" smtClean="0"/>
              <a:t>of </a:t>
            </a:r>
            <a:r>
              <a:rPr lang="en-US" sz="2400" dirty="0" smtClean="0"/>
              <a:t>which is the arrangement of the buses and switching devices. </a:t>
            </a:r>
            <a:r>
              <a:rPr lang="en-US" sz="2400" dirty="0" smtClean="0"/>
              <a:t>In addition </a:t>
            </a:r>
            <a:r>
              <a:rPr lang="en-US" sz="2400" dirty="0" smtClean="0"/>
              <a:t>to reliability, arrangements of the buses/switching </a:t>
            </a:r>
            <a:r>
              <a:rPr lang="en-US" sz="2400" dirty="0" smtClean="0"/>
              <a:t>device will </a:t>
            </a:r>
            <a:r>
              <a:rPr lang="en-US" sz="2400" dirty="0" smtClean="0"/>
              <a:t>impact maintenance, protection, initial substation </a:t>
            </a:r>
            <a:r>
              <a:rPr lang="en-US" sz="2400" dirty="0" smtClean="0"/>
              <a:t>development and cost.</a:t>
            </a:r>
            <a:endParaRPr lang="en-US" sz="2400" dirty="0" smtClean="0"/>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a:t>
            </a:r>
            <a:r>
              <a:rPr lang="en-US" sz="1600" dirty="0" smtClean="0"/>
              <a:t>, low cost, only needs small land area</a:t>
            </a:r>
          </a:p>
          <a:p>
            <a:r>
              <a:rPr lang="en-US" sz="2000" dirty="0" smtClean="0"/>
              <a:t>Disadvantages</a:t>
            </a:r>
          </a:p>
          <a:p>
            <a:pPr lvl="1"/>
            <a:r>
              <a:rPr lang="en-US" sz="1600" dirty="0" smtClean="0"/>
              <a:t>Least </a:t>
            </a:r>
            <a:r>
              <a:rPr lang="en-US" sz="1600" dirty="0" smtClean="0"/>
              <a:t>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1034" name="Picture 1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08635" y="1600200"/>
            <a:ext cx="191772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a:t>
            </a:r>
            <a:r>
              <a:rPr lang="en-US" dirty="0" smtClean="0"/>
              <a:t>Breaker, </a:t>
            </a:r>
            <a:r>
              <a:rPr lang="en-US" dirty="0" smtClean="0"/>
              <a:t>Double </a:t>
            </a:r>
            <a:r>
              <a:rPr lang="en-US" dirty="0" smtClean="0"/>
              <a:t>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a:t>
            </a:r>
            <a:r>
              <a:rPr lang="en-US" sz="2000" dirty="0" smtClean="0"/>
              <a:t>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a:t>
            </a:r>
            <a:r>
              <a:rPr lang="en-US" sz="2000" dirty="0" smtClean="0"/>
              <a:t>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205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88716" y="1600200"/>
            <a:ext cx="275756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a:t>
            </a:r>
            <a:r>
              <a:rPr lang="en-US" dirty="0" smtClean="0"/>
              <a:t>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a:t>
            </a:r>
            <a:r>
              <a:rPr lang="en-US" sz="1600" dirty="0" smtClean="0"/>
              <a:t>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a:t>
            </a:r>
            <a:r>
              <a:rPr lang="en-US" sz="1600" dirty="0" smtClean="0"/>
              <a:t>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92610" y="1600200"/>
            <a:ext cx="27497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a:t>
            </a:r>
            <a:r>
              <a:rPr lang="en-US" dirty="0" smtClean="0"/>
              <a:t>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a:t>
            </a:r>
            <a:r>
              <a:rPr lang="en-US" sz="1800" dirty="0" smtClean="0"/>
              <a:t>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a:t>
            </a:r>
            <a:r>
              <a:rPr lang="en-US" sz="1800" dirty="0" smtClean="0"/>
              <a:t>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562600" y="2743200"/>
            <a:ext cx="2832475" cy="230861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648200" cy="4525963"/>
          </a:xfrm>
        </p:spPr>
        <p:txBody>
          <a:bodyPr>
            <a:noAutofit/>
          </a:bodyPr>
          <a:lstStyle/>
          <a:p>
            <a:r>
              <a:rPr lang="en-US" sz="2000" dirty="0">
                <a:cs typeface="Times New Roman" pitchFamily="18" charset="0"/>
              </a:rPr>
              <a:t>Involves breakers in a ring with circuits connected in between, creating a closed loop on the bus</a:t>
            </a:r>
            <a:r>
              <a:rPr lang="en-US" sz="2000" dirty="0" smtClean="0">
                <a:cs typeface="Times New Roman" pitchFamily="18" charset="0"/>
              </a:rPr>
              <a:t>.</a:t>
            </a:r>
            <a:endParaRPr lang="en-US" sz="2000" dirty="0" smtClean="0"/>
          </a:p>
          <a:p>
            <a:r>
              <a:rPr lang="en-US" sz="2000" dirty="0" smtClean="0"/>
              <a:t>Advantages</a:t>
            </a:r>
          </a:p>
          <a:p>
            <a:pPr lvl="1"/>
            <a:r>
              <a:rPr lang="en-US" sz="1600" dirty="0" smtClean="0"/>
              <a:t>High </a:t>
            </a:r>
            <a:r>
              <a:rPr lang="en-US" sz="1600" dirty="0" smtClean="0"/>
              <a:t>reliability and flexible operation</a:t>
            </a:r>
          </a:p>
          <a:p>
            <a:pPr lvl="1"/>
            <a:r>
              <a:rPr lang="en-US" sz="1600" dirty="0" smtClean="0"/>
              <a:t>Circuit or bus failure only affects adjacent breakers, leaving the rest of the system energized.</a:t>
            </a:r>
          </a:p>
          <a:p>
            <a:pPr lvl="1"/>
            <a:r>
              <a:rPr lang="en-US" sz="1600" dirty="0" smtClean="0"/>
              <a:t>Maintenance on a circuit breaker may be done without interrupting any circuit, including adjacent ones.</a:t>
            </a:r>
          </a:p>
          <a:p>
            <a:pPr lvl="1"/>
            <a:r>
              <a:rPr lang="en-US" sz="1600" dirty="0" smtClean="0"/>
              <a:t>May be developed into a breaker-and-a-half scheme.</a:t>
            </a:r>
          </a:p>
          <a:p>
            <a:r>
              <a:rPr lang="en-US" sz="2000" dirty="0" smtClean="0"/>
              <a:t>Disadvantages</a:t>
            </a:r>
          </a:p>
          <a:p>
            <a:pPr lvl="1"/>
            <a:r>
              <a:rPr lang="en-US" sz="1600" dirty="0" smtClean="0"/>
              <a:t>Breaker </a:t>
            </a:r>
            <a:r>
              <a:rPr lang="en-US" sz="1600" dirty="0" smtClean="0"/>
              <a:t>failure requires adjacent breakers to be tripped to isolate the fault.</a:t>
            </a:r>
          </a:p>
          <a:p>
            <a:pPr lvl="1"/>
            <a:r>
              <a:rPr lang="en-US" sz="1600" dirty="0" smtClean="0"/>
              <a:t>Expansion of the ring is limited due to arrangement of circuits.</a:t>
            </a:r>
            <a:endParaRPr lang="en-US" sz="16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57800" y="3048000"/>
            <a:ext cx="3429000" cy="173777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a:t>
            </a:r>
            <a:r>
              <a:rPr lang="en-US" sz="2000" dirty="0" smtClean="0"/>
              <a:t>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a:t>
            </a:r>
            <a:r>
              <a:rPr lang="en-US" sz="2000" dirty="0" smtClean="0"/>
              <a:t>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6020860" y="1607741"/>
            <a:ext cx="1158081" cy="4191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0389728"/>
              </p:ext>
            </p:extLst>
          </p:nvPr>
        </p:nvGraphicFramePr>
        <p:xfrm>
          <a:off x="152400" y="914400"/>
          <a:ext cx="8915400" cy="5857240"/>
        </p:xfrm>
        <a:graphic>
          <a:graphicData uri="http://schemas.openxmlformats.org/drawingml/2006/table">
            <a:tbl>
              <a:tblPr firstRow="1" bandRow="1">
                <a:tableStyleId>{5940675A-B579-460E-94D1-54222C63F5DA}</a:tableStyleId>
              </a:tblPr>
              <a:tblGrid>
                <a:gridCol w="2228850"/>
                <a:gridCol w="2647950"/>
                <a:gridCol w="2057400"/>
                <a:gridCol w="1981200"/>
              </a:tblGrid>
              <a:tr h="370840">
                <a:tc>
                  <a:txBody>
                    <a:bodyPr/>
                    <a:lstStyle/>
                    <a:p>
                      <a:pPr algn="ctr"/>
                      <a:r>
                        <a:rPr lang="en-US" b="1" dirty="0" smtClean="0">
                          <a:latin typeface="Times New Roman" pitchFamily="18" charset="0"/>
                          <a:cs typeface="Times New Roman" pitchFamily="18" charset="0"/>
                        </a:rPr>
                        <a:t>Configurations</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Reliability</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Relative Cost</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Available Area </a:t>
                      </a:r>
                      <a:endParaRPr lang="en-US" b="1" dirty="0">
                        <a:latin typeface="Times New Roman" pitchFamily="18" charset="0"/>
                        <a:cs typeface="Times New Roman" pitchFamily="18" charset="0"/>
                      </a:endParaRPr>
                    </a:p>
                  </a:txBody>
                  <a:tcPr>
                    <a:solidFill>
                      <a:schemeClr val="bg1">
                        <a:lumMod val="75000"/>
                      </a:schemeClr>
                    </a:solidFill>
                  </a:tcPr>
                </a:tc>
              </a:tr>
              <a:tr h="370840">
                <a:tc>
                  <a:txBody>
                    <a:bodyPr/>
                    <a:lstStyle/>
                    <a:p>
                      <a:pPr algn="l"/>
                      <a:r>
                        <a:rPr lang="en-US" b="1" dirty="0" smtClean="0">
                          <a:latin typeface="Times New Roman" pitchFamily="18" charset="0"/>
                          <a:cs typeface="Times New Roman" pitchFamily="18" charset="0"/>
                        </a:rPr>
                        <a:t>Single bus</a:t>
                      </a: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single failure can cause complete outage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Main &amp; Transfer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same as Single Bus, but with flexibility in</a:t>
                      </a:r>
                      <a:r>
                        <a:rPr lang="en-US" baseline="0" dirty="0" smtClean="0">
                          <a:latin typeface="Times New Roman" pitchFamily="18" charset="0"/>
                          <a:cs typeface="Times New Roman" pitchFamily="18" charset="0"/>
                        </a:rPr>
                        <a:t> operating and maintenance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 Bus, Single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Depends on arrangement of bus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Ring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isolates single component</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increases w/ number of circuits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Breaker-and-a-Half</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circuit failure isolates</a:t>
                      </a:r>
                      <a:r>
                        <a:rPr lang="en-US" baseline="0" dirty="0" smtClean="0">
                          <a:latin typeface="Times New Roman" pitchFamily="18" charset="0"/>
                          <a:cs typeface="Times New Roman" pitchFamily="18" charset="0"/>
                        </a:rPr>
                        <a:t> single circuit, bus failures don’t affect circuits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1.5 breakers for each circuit</a:t>
                      </a:r>
                      <a:endParaRPr lang="en-US" i="0" dirty="0">
                        <a:latin typeface="Times New Roman" pitchFamily="18" charset="0"/>
                        <a:cs typeface="Times New Roman" pitchFamily="18" charset="0"/>
                      </a:endParaRPr>
                    </a:p>
                  </a:txBody>
                  <a:tcPr/>
                </a:tc>
                <a:tc>
                  <a:txBody>
                    <a:bodyPr/>
                    <a:lstStyle/>
                    <a:p>
                      <a:pPr algn="l"/>
                      <a:r>
                        <a:rPr lang="en-US" b="0"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1.5 breakers for each circuit</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a:t>
                      </a:r>
                      <a:r>
                        <a:rPr lang="en-US" b="1" baseline="0" dirty="0" smtClean="0">
                          <a:latin typeface="Times New Roman" pitchFamily="18" charset="0"/>
                          <a:cs typeface="Times New Roman" pitchFamily="18" charset="0"/>
                        </a:rPr>
                        <a:t> Bus, Double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normally isolates single</a:t>
                      </a:r>
                      <a:r>
                        <a:rPr lang="en-US" baseline="0" dirty="0" smtClean="0">
                          <a:latin typeface="Times New Roman" pitchFamily="18" charset="0"/>
                          <a:cs typeface="Times New Roman" pitchFamily="18" charset="0"/>
                        </a:rPr>
                        <a:t> component </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duplicated components</a:t>
                      </a:r>
                      <a:endParaRPr lang="en-US"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Great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 per circuit</a:t>
                      </a:r>
                      <a:endParaRPr lang="en-US" i="1" dirty="0">
                        <a:latin typeface="Times New Roman" pitchFamily="18" charset="0"/>
                        <a:cs typeface="Times New Roman" pitchFamily="18" charset="0"/>
                      </a:endParaRPr>
                    </a:p>
                  </a:txBody>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3547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872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485622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93703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64016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9024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1323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82432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1918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4391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is a Substation?</a:t>
            </a:r>
            <a:endParaRPr lang="en-US" dirty="0"/>
          </a:p>
        </p:txBody>
      </p:sp>
      <p:sp>
        <p:nvSpPr>
          <p:cNvPr id="3" name="Content Placeholder 2"/>
          <p:cNvSpPr>
            <a:spLocks noGrp="1"/>
          </p:cNvSpPr>
          <p:nvPr>
            <p:ph idx="1"/>
          </p:nvPr>
        </p:nvSpPr>
        <p:spPr>
          <a:xfrm>
            <a:off x="152400" y="1143001"/>
            <a:ext cx="4495800" cy="4343399"/>
          </a:xfrm>
        </p:spPr>
        <p:txBody>
          <a:bodyPr>
            <a:normAutofit lnSpcReduction="10000"/>
          </a:bodyPr>
          <a:lstStyle/>
          <a:p>
            <a:r>
              <a:rPr lang="en-US" sz="2400" dirty="0" smtClean="0"/>
              <a:t>Substations are assemblages of electrical components that form important links within the power system.</a:t>
            </a:r>
          </a:p>
          <a:p>
            <a:endParaRPr lang="en-US" sz="10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pPr marL="0" indent="0">
              <a:buNone/>
            </a:pPr>
            <a:endParaRPr lang="en-US" sz="2400" dirty="0"/>
          </a:p>
        </p:txBody>
      </p:sp>
      <p:sp>
        <p:nvSpPr>
          <p:cNvPr id="6" name="TextBox 5"/>
          <p:cNvSpPr txBox="1"/>
          <p:nvPr/>
        </p:nvSpPr>
        <p:spPr>
          <a:xfrm>
            <a:off x="0" y="5810071"/>
            <a:ext cx="89154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Power may go through several substations between generation and consumption, and change voltage in several steps.</a:t>
            </a:r>
          </a:p>
          <a:p>
            <a:pPr marL="342900" indent="-342900">
              <a:buFont typeface="Wingdings" pitchFamily="2" charset="2"/>
              <a:buChar char="Ø"/>
            </a:pPr>
            <a:endParaRPr lang="en-US" sz="2400" dirty="0">
              <a:latin typeface="Times New Roman" pitchFamily="18" charset="0"/>
              <a:cs typeface="Times New Roman" pitchFamily="18" charset="0"/>
            </a:endParaRPr>
          </a:p>
        </p:txBody>
      </p:sp>
      <p:grpSp>
        <p:nvGrpSpPr>
          <p:cNvPr id="11" name="Group 10"/>
          <p:cNvGrpSpPr/>
          <p:nvPr/>
        </p:nvGrpSpPr>
        <p:grpSpPr>
          <a:xfrm>
            <a:off x="4876800" y="1295400"/>
            <a:ext cx="3943350" cy="4256426"/>
            <a:chOff x="4876800" y="1295400"/>
            <a:chExt cx="3943350" cy="425642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375" y="1295400"/>
              <a:ext cx="3771900" cy="3980945"/>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4876800" y="5305605"/>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8285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[1]</a:t>
            </a:r>
            <a:endParaRPr lang="en-US" dirty="0"/>
          </a:p>
        </p:txBody>
      </p:sp>
      <p:sp>
        <p:nvSpPr>
          <p:cNvPr id="3" name="Content Placeholder 2"/>
          <p:cNvSpPr>
            <a:spLocks noGrp="1"/>
          </p:cNvSpPr>
          <p:nvPr>
            <p:ph idx="1"/>
          </p:nvPr>
        </p:nvSpPr>
        <p:spPr/>
        <p:txBody>
          <a:bodyPr>
            <a:normAutofit/>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7634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Distribution Substations</a:t>
            </a:r>
          </a:p>
          <a:p>
            <a:pPr lvl="1"/>
            <a:r>
              <a:rPr lang="en-US" sz="2000" dirty="0" smtClean="0"/>
              <a:t>Transfers power from transmission system to distribution system. Steps down voltage to value suitable for local usage. </a:t>
            </a:r>
          </a:p>
          <a:p>
            <a:pPr lvl="1"/>
            <a:endParaRPr lang="en-US" sz="800" dirty="0" smtClean="0"/>
          </a:p>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smtClean="0"/>
              <a:t>acquires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7" name="TextBox 6"/>
          <p:cNvSpPr txBox="1"/>
          <p:nvPr/>
        </p:nvSpPr>
        <p:spPr>
          <a:xfrm>
            <a:off x="228600" y="1219200"/>
            <a:ext cx="5181600" cy="5262979"/>
          </a:xfrm>
          <a:prstGeom prst="rect">
            <a:avLst/>
          </a:prstGeom>
          <a:noFill/>
        </p:spPr>
        <p:txBody>
          <a:bodyPr wrap="square" rtlCol="0">
            <a:spAutoFit/>
          </a:bodyPr>
          <a:lstStyle/>
          <a:p>
            <a:pPr algn="just">
              <a:buFont typeface="Wingdings" pitchFamily="2" charset="2"/>
              <a:buChar char="Ø"/>
            </a:pPr>
            <a:r>
              <a:rPr lang="en-US" sz="2400" dirty="0" smtClean="0">
                <a:latin typeface="Times New Roman" pitchFamily="18" charset="0"/>
                <a:cs typeface="Times New Roman" pitchFamily="18" charset="0"/>
              </a:rPr>
              <a:t>Main purpose is to step down the voltage from transmission levels to levels appropriate for local distribution. </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May also isolate faults and/or regulate voltage.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Usually characterized by voltages up to 230 kV on the primary side and 12.5Y/7.2 kV, 13.2Y/7.6 kV, 13.8Y/8.0 kV, 24.9Y/14.4 kV, or 34.5Y/19.9 kV on the secondary side.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p:txBody>
      </p:sp>
      <p:sp>
        <p:nvSpPr>
          <p:cNvPr id="5" name="TextBox 4"/>
          <p:cNvSpPr txBox="1"/>
          <p:nvPr/>
        </p:nvSpPr>
        <p:spPr>
          <a:xfrm>
            <a:off x="0" y="5874603"/>
            <a:ext cx="8839200" cy="830997"/>
          </a:xfrm>
          <a:prstGeom prst="rect">
            <a:avLst/>
          </a:prstGeom>
          <a:noFill/>
        </p:spPr>
        <p:txBody>
          <a:bodyPr wrap="square" rtlCol="0">
            <a:spAutoFit/>
          </a:bodyPr>
          <a:lstStyle/>
          <a:p>
            <a:pPr algn="just">
              <a:buFont typeface="Wingdings" pitchFamily="2" charset="2"/>
              <a:buChar char="Ø"/>
            </a:pPr>
            <a:r>
              <a:rPr lang="en-US" sz="2400" dirty="0">
                <a:latin typeface="Times New Roman" pitchFamily="18" charset="0"/>
                <a:cs typeface="Times New Roman" pitchFamily="18" charset="0"/>
              </a:rPr>
              <a:t>The power transformers commonly used in this application are two-winding type and may be single-phase or three-phase units.</a:t>
            </a:r>
          </a:p>
        </p:txBody>
      </p:sp>
      <p:grpSp>
        <p:nvGrpSpPr>
          <p:cNvPr id="6" name="Group 5"/>
          <p:cNvGrpSpPr/>
          <p:nvPr/>
        </p:nvGrpSpPr>
        <p:grpSpPr>
          <a:xfrm>
            <a:off x="5657850" y="1539240"/>
            <a:ext cx="3943350" cy="3626971"/>
            <a:chOff x="5657850" y="1539240"/>
            <a:chExt cx="3943350" cy="362697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539240"/>
              <a:ext cx="3162300" cy="3337560"/>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5657850" y="4935379"/>
              <a:ext cx="3943350" cy="230832"/>
            </a:xfrm>
            <a:prstGeom prst="rect">
              <a:avLst/>
            </a:prstGeom>
          </p:spPr>
          <p:txBody>
            <a:bodyPr wrap="square">
              <a:spAutoFit/>
            </a:bodyPr>
            <a:lstStyle/>
            <a:p>
              <a:r>
                <a:rPr lang="en-US" sz="900" dirty="0">
                  <a:latin typeface="Times New Roman" pitchFamily="18" charset="0"/>
                  <a:cs typeface="Times New Roman" pitchFamily="18" charset="0"/>
                </a:rPr>
                <a:t>http://www.blackhillsenergy.com/services/programs/electric-system.php</a:t>
              </a:r>
            </a:p>
          </p:txBody>
        </p:sp>
      </p:grpSp>
      <p:sp>
        <p:nvSpPr>
          <p:cNvPr id="9" name="Slide Number Placeholder 8"/>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u="sng" dirty="0"/>
              <a:t>ARDIS (Advanced Radio Data Information Service)</a:t>
            </a:r>
          </a:p>
        </p:txBody>
      </p:sp>
      <p:sp>
        <p:nvSpPr>
          <p:cNvPr id="3" name="Content Placeholder 2"/>
          <p:cNvSpPr>
            <a:spLocks noGrp="1"/>
          </p:cNvSpPr>
          <p:nvPr>
            <p:ph idx="1"/>
          </p:nvPr>
        </p:nvSpPr>
        <p:spPr>
          <a:xfrm>
            <a:off x="457200" y="1447800"/>
            <a:ext cx="8229600" cy="4678363"/>
          </a:xfrm>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Plain Old Telephone Service (POTS)</a:t>
            </a:r>
          </a:p>
        </p:txBody>
      </p:sp>
      <p:sp>
        <p:nvSpPr>
          <p:cNvPr id="3" name="Content Placeholder 2"/>
          <p:cNvSpPr>
            <a:spLocks noGrp="1"/>
          </p:cNvSpPr>
          <p:nvPr>
            <p:ph idx="1"/>
          </p:nvPr>
        </p:nvSpPr>
        <p:spPr>
          <a:xfrm>
            <a:off x="457200" y="1447800"/>
            <a:ext cx="8229600" cy="4678363"/>
          </a:xfrm>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a:xfrm>
            <a:off x="457200" y="1447800"/>
            <a:ext cx="8229600" cy="4678363"/>
          </a:xfrm>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Private Microwave Radio</a:t>
            </a:r>
          </a:p>
        </p:txBody>
      </p:sp>
      <p:sp>
        <p:nvSpPr>
          <p:cNvPr id="3" name="Content Placeholder 2"/>
          <p:cNvSpPr>
            <a:spLocks noGrp="1"/>
          </p:cNvSpPr>
          <p:nvPr>
            <p:ph idx="1"/>
          </p:nvPr>
        </p:nvSpPr>
        <p:spPr>
          <a:xfrm>
            <a:off x="457200" y="1447800"/>
            <a:ext cx="8229600" cy="4678363"/>
          </a:xfrm>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a:xfrm>
            <a:off x="457200" y="1371600"/>
            <a:ext cx="8229600" cy="4754563"/>
          </a:xfrm>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a:xfrm>
            <a:off x="457200" y="1524000"/>
            <a:ext cx="8229600" cy="4602163"/>
          </a:xfrm>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914400"/>
            <a:ext cx="8229600" cy="2092569"/>
          </a:xfrm>
          <a:prstGeom prst="rect">
            <a:avLst/>
          </a:prstGeom>
          <a:noFill/>
          <a:ln w="9525">
            <a:noFill/>
            <a:miter lim="800000"/>
            <a:headEnd/>
            <a:tailEnd/>
          </a:ln>
        </p:spPr>
      </p:pic>
      <p:sp>
        <p:nvSpPr>
          <p:cNvPr id="6" name="TextBox 5"/>
          <p:cNvSpPr txBox="1"/>
          <p:nvPr/>
        </p:nvSpPr>
        <p:spPr>
          <a:xfrm>
            <a:off x="2590800" y="2895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1.1 : Basic Distribution Substation </a:t>
            </a:r>
            <a:endParaRPr lang="en-US" dirty="0">
              <a:latin typeface="Times New Roman" pitchFamily="18" charset="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illustrated in Figure 1.1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a:xfrm>
            <a:off x="457200" y="1371600"/>
            <a:ext cx="8229600" cy="4754563"/>
          </a:xfrm>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95626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 huge amount of power can be transmitted over large </a:t>
            </a:r>
            <a:r>
              <a:rPr lang="en-US" sz="2000" dirty="0" smtClean="0">
                <a:cs typeface="Times New Roman" pitchFamily="18" charset="0"/>
              </a:rPr>
              <a:t>distances</a:t>
            </a:r>
            <a:endParaRPr lang="en-US" sz="2000" dirty="0" smtClean="0">
              <a:cs typeface="Times New Roman" pitchFamily="18" charset="0"/>
            </a:endParaRP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grpSp>
        <p:nvGrpSpPr>
          <p:cNvPr id="18" name="Group 17"/>
          <p:cNvGrpSpPr/>
          <p:nvPr/>
        </p:nvGrpSpPr>
        <p:grpSpPr>
          <a:xfrm>
            <a:off x="4800600" y="1905000"/>
            <a:ext cx="3943350" cy="3733800"/>
            <a:chOff x="4667250" y="2819400"/>
            <a:chExt cx="3943350" cy="373380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2819400"/>
              <a:ext cx="3268597" cy="3449749"/>
            </a:xfrm>
            <a:prstGeom prst="rect">
              <a:avLst/>
            </a:prstGeom>
            <a:ln w="88900" cap="sq" cmpd="thickThin">
              <a:solidFill>
                <a:srgbClr val="000000"/>
              </a:solidFill>
              <a:prstDash val="solid"/>
              <a:miter lim="800000"/>
            </a:ln>
            <a:effectLst>
              <a:innerShdw blurRad="76200">
                <a:srgbClr val="000000"/>
              </a:innerShdw>
            </a:effectLst>
          </p:spPr>
        </p:pic>
        <p:sp>
          <p:nvSpPr>
            <p:cNvPr id="20" name="Rectangle 19"/>
            <p:cNvSpPr/>
            <p:nvPr/>
          </p:nvSpPr>
          <p:spPr>
            <a:xfrm>
              <a:off x="4667250" y="6306979"/>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Tree>
    <p:extLst>
      <p:ext uri="{BB962C8B-B14F-4D97-AF65-F5344CB8AC3E}">
        <p14:creationId xmlns:p14="http://schemas.microsoft.com/office/powerpoint/2010/main" val="139338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6" name="TextBox 5"/>
          <p:cNvSpPr txBox="1"/>
          <p:nvPr/>
        </p:nvSpPr>
        <p:spPr>
          <a:xfrm>
            <a:off x="2667000" y="3276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1.2: Basic Transmission Substation</a:t>
            </a:r>
            <a:endParaRPr lang="en-US" dirty="0">
              <a:latin typeface="Times New Roman" pitchFamily="18" charset="0"/>
              <a:cs typeface="Times New Roman" pitchFamily="18" charset="0"/>
            </a:endParaRPr>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12514</TotalTime>
  <Words>5457</Words>
  <Application>Microsoft Office PowerPoint</Application>
  <PresentationFormat>On-screen Show (4:3)</PresentationFormat>
  <Paragraphs>602</Paragraphs>
  <Slides>79</Slides>
  <Notes>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Substation Automation</vt:lpstr>
      <vt:lpstr>Module 5 Overview</vt:lpstr>
      <vt:lpstr>Part 1: Introduction to Substations</vt:lpstr>
      <vt:lpstr>What is a Substation?</vt:lpstr>
      <vt:lpstr>Types of Substations</vt:lpstr>
      <vt:lpstr>Distribution Substation</vt:lpstr>
      <vt:lpstr>Distribution Substation</vt:lpstr>
      <vt:lpstr>Transmission Substation</vt:lpstr>
      <vt:lpstr>Transmission Substation</vt:lpstr>
      <vt:lpstr>Switching Substations</vt:lpstr>
      <vt:lpstr>Substation configurations</vt:lpstr>
      <vt:lpstr>Single Bus</vt:lpstr>
      <vt:lpstr>Double Breaker, Double Bus</vt:lpstr>
      <vt:lpstr>Main and Transfer Bus</vt:lpstr>
      <vt:lpstr>Double Bus, Single Breaker</vt:lpstr>
      <vt:lpstr>Ring Bus </vt:lpstr>
      <vt:lpstr>Breaker-and-a-Half </vt:lpstr>
      <vt:lpstr>Comparison of configurations[6]</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Substation Automation</vt:lpstr>
      <vt:lpstr>Substation Communication</vt:lpstr>
      <vt:lpstr>Components of SCADA system</vt:lpstr>
      <vt:lpstr>SCADA Communication Protocols</vt:lpstr>
      <vt:lpstr>DNP3</vt:lpstr>
      <vt:lpstr>IEC 870-5</vt:lpstr>
      <vt:lpstr>UCA 1.0</vt:lpstr>
      <vt:lpstr>ICCP</vt:lpstr>
      <vt:lpstr>UCA 2.0</vt:lpstr>
      <vt:lpstr>UCA and IEC 61850</vt:lpstr>
      <vt:lpstr>IEC 61850</vt:lpstr>
      <vt:lpstr>Data Communications using 61850</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642</cp:revision>
  <dcterms:created xsi:type="dcterms:W3CDTF">2006-08-16T00:00:00Z</dcterms:created>
  <dcterms:modified xsi:type="dcterms:W3CDTF">2011-11-22T03:40:30Z</dcterms:modified>
</cp:coreProperties>
</file>